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79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55EE8C6-58C1-482F-88EF-AF17615DE066}" type="datetimeFigureOut">
              <a:rPr lang="en-CA" smtClean="0"/>
              <a:t>2015-09-13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D5838B6-C070-4299-A286-566307A33FA1}" type="slidenum">
              <a:rPr lang="en-CA" smtClean="0"/>
              <a:t>‹#›</a:t>
            </a:fld>
            <a:endParaRPr lang="en-CA"/>
          </a:p>
        </p:txBody>
      </p:sp>
    </p:spTree>
    <p:extLst>
      <p:ext uri="{BB962C8B-B14F-4D97-AF65-F5344CB8AC3E}">
        <p14:creationId xmlns:p14="http://schemas.microsoft.com/office/powerpoint/2010/main" val="2697549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55EE8C6-58C1-482F-88EF-AF17615DE066}" type="datetimeFigureOut">
              <a:rPr lang="en-CA" smtClean="0"/>
              <a:t>2015-09-13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D5838B6-C070-4299-A286-566307A33FA1}" type="slidenum">
              <a:rPr lang="en-CA" smtClean="0"/>
              <a:t>‹#›</a:t>
            </a:fld>
            <a:endParaRPr lang="en-CA"/>
          </a:p>
        </p:txBody>
      </p:sp>
    </p:spTree>
    <p:extLst>
      <p:ext uri="{BB962C8B-B14F-4D97-AF65-F5344CB8AC3E}">
        <p14:creationId xmlns:p14="http://schemas.microsoft.com/office/powerpoint/2010/main" val="3171452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55EE8C6-58C1-482F-88EF-AF17615DE066}" type="datetimeFigureOut">
              <a:rPr lang="en-CA" smtClean="0"/>
              <a:t>2015-09-13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D5838B6-C070-4299-A286-566307A33FA1}" type="slidenum">
              <a:rPr lang="en-CA" smtClean="0"/>
              <a:t>‹#›</a:t>
            </a:fld>
            <a:endParaRPr lang="en-CA"/>
          </a:p>
        </p:txBody>
      </p:sp>
    </p:spTree>
    <p:extLst>
      <p:ext uri="{BB962C8B-B14F-4D97-AF65-F5344CB8AC3E}">
        <p14:creationId xmlns:p14="http://schemas.microsoft.com/office/powerpoint/2010/main" val="2957164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55EE8C6-58C1-482F-88EF-AF17615DE066}" type="datetimeFigureOut">
              <a:rPr lang="en-CA" smtClean="0"/>
              <a:t>2015-09-13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D5838B6-C070-4299-A286-566307A33FA1}" type="slidenum">
              <a:rPr lang="en-CA" smtClean="0"/>
              <a:t>‹#›</a:t>
            </a:fld>
            <a:endParaRPr lang="en-CA"/>
          </a:p>
        </p:txBody>
      </p:sp>
    </p:spTree>
    <p:extLst>
      <p:ext uri="{BB962C8B-B14F-4D97-AF65-F5344CB8AC3E}">
        <p14:creationId xmlns:p14="http://schemas.microsoft.com/office/powerpoint/2010/main" val="849550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5EE8C6-58C1-482F-88EF-AF17615DE066}" type="datetimeFigureOut">
              <a:rPr lang="en-CA" smtClean="0"/>
              <a:t>2015-09-13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D5838B6-C070-4299-A286-566307A33FA1}" type="slidenum">
              <a:rPr lang="en-CA" smtClean="0"/>
              <a:t>‹#›</a:t>
            </a:fld>
            <a:endParaRPr lang="en-CA"/>
          </a:p>
        </p:txBody>
      </p:sp>
    </p:spTree>
    <p:extLst>
      <p:ext uri="{BB962C8B-B14F-4D97-AF65-F5344CB8AC3E}">
        <p14:creationId xmlns:p14="http://schemas.microsoft.com/office/powerpoint/2010/main" val="3309408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55EE8C6-58C1-482F-88EF-AF17615DE066}" type="datetimeFigureOut">
              <a:rPr lang="en-CA" smtClean="0"/>
              <a:t>2015-09-13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D5838B6-C070-4299-A286-566307A33FA1}" type="slidenum">
              <a:rPr lang="en-CA" smtClean="0"/>
              <a:t>‹#›</a:t>
            </a:fld>
            <a:endParaRPr lang="en-CA"/>
          </a:p>
        </p:txBody>
      </p:sp>
    </p:spTree>
    <p:extLst>
      <p:ext uri="{BB962C8B-B14F-4D97-AF65-F5344CB8AC3E}">
        <p14:creationId xmlns:p14="http://schemas.microsoft.com/office/powerpoint/2010/main" val="1891548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55EE8C6-58C1-482F-88EF-AF17615DE066}" type="datetimeFigureOut">
              <a:rPr lang="en-CA" smtClean="0"/>
              <a:t>2015-09-13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D5838B6-C070-4299-A286-566307A33FA1}" type="slidenum">
              <a:rPr lang="en-CA" smtClean="0"/>
              <a:t>‹#›</a:t>
            </a:fld>
            <a:endParaRPr lang="en-CA"/>
          </a:p>
        </p:txBody>
      </p:sp>
    </p:spTree>
    <p:extLst>
      <p:ext uri="{BB962C8B-B14F-4D97-AF65-F5344CB8AC3E}">
        <p14:creationId xmlns:p14="http://schemas.microsoft.com/office/powerpoint/2010/main" val="3282034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55EE8C6-58C1-482F-88EF-AF17615DE066}" type="datetimeFigureOut">
              <a:rPr lang="en-CA" smtClean="0"/>
              <a:t>2015-09-13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D5838B6-C070-4299-A286-566307A33FA1}" type="slidenum">
              <a:rPr lang="en-CA" smtClean="0"/>
              <a:t>‹#›</a:t>
            </a:fld>
            <a:endParaRPr lang="en-CA"/>
          </a:p>
        </p:txBody>
      </p:sp>
    </p:spTree>
    <p:extLst>
      <p:ext uri="{BB962C8B-B14F-4D97-AF65-F5344CB8AC3E}">
        <p14:creationId xmlns:p14="http://schemas.microsoft.com/office/powerpoint/2010/main" val="80978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EE8C6-58C1-482F-88EF-AF17615DE066}" type="datetimeFigureOut">
              <a:rPr lang="en-CA" smtClean="0"/>
              <a:t>2015-09-13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D5838B6-C070-4299-A286-566307A33FA1}" type="slidenum">
              <a:rPr lang="en-CA" smtClean="0"/>
              <a:t>‹#›</a:t>
            </a:fld>
            <a:endParaRPr lang="en-CA"/>
          </a:p>
        </p:txBody>
      </p:sp>
    </p:spTree>
    <p:extLst>
      <p:ext uri="{BB962C8B-B14F-4D97-AF65-F5344CB8AC3E}">
        <p14:creationId xmlns:p14="http://schemas.microsoft.com/office/powerpoint/2010/main" val="286322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5EE8C6-58C1-482F-88EF-AF17615DE066}" type="datetimeFigureOut">
              <a:rPr lang="en-CA" smtClean="0"/>
              <a:t>2015-09-13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D5838B6-C070-4299-A286-566307A33FA1}" type="slidenum">
              <a:rPr lang="en-CA" smtClean="0"/>
              <a:t>‹#›</a:t>
            </a:fld>
            <a:endParaRPr lang="en-CA"/>
          </a:p>
        </p:txBody>
      </p:sp>
    </p:spTree>
    <p:extLst>
      <p:ext uri="{BB962C8B-B14F-4D97-AF65-F5344CB8AC3E}">
        <p14:creationId xmlns:p14="http://schemas.microsoft.com/office/powerpoint/2010/main" val="3326752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5EE8C6-58C1-482F-88EF-AF17615DE066}" type="datetimeFigureOut">
              <a:rPr lang="en-CA" smtClean="0"/>
              <a:t>2015-09-13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D5838B6-C070-4299-A286-566307A33FA1}" type="slidenum">
              <a:rPr lang="en-CA" smtClean="0"/>
              <a:t>‹#›</a:t>
            </a:fld>
            <a:endParaRPr lang="en-CA"/>
          </a:p>
        </p:txBody>
      </p:sp>
    </p:spTree>
    <p:extLst>
      <p:ext uri="{BB962C8B-B14F-4D97-AF65-F5344CB8AC3E}">
        <p14:creationId xmlns:p14="http://schemas.microsoft.com/office/powerpoint/2010/main" val="1670794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5EE8C6-58C1-482F-88EF-AF17615DE066}" type="datetimeFigureOut">
              <a:rPr lang="en-CA" smtClean="0"/>
              <a:t>2015-09-13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838B6-C070-4299-A286-566307A33FA1}" type="slidenum">
              <a:rPr lang="en-CA" smtClean="0"/>
              <a:t>‹#›</a:t>
            </a:fld>
            <a:endParaRPr lang="en-CA"/>
          </a:p>
        </p:txBody>
      </p:sp>
    </p:spTree>
    <p:extLst>
      <p:ext uri="{BB962C8B-B14F-4D97-AF65-F5344CB8AC3E}">
        <p14:creationId xmlns:p14="http://schemas.microsoft.com/office/powerpoint/2010/main" val="1428953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Elements of Script Writing</a:t>
            </a:r>
            <a:endParaRPr lang="en-CA" dirty="0"/>
          </a:p>
        </p:txBody>
      </p:sp>
      <p:sp>
        <p:nvSpPr>
          <p:cNvPr id="3" name="Subtitle 2"/>
          <p:cNvSpPr>
            <a:spLocks noGrp="1"/>
          </p:cNvSpPr>
          <p:nvPr>
            <p:ph type="subTitle" idx="1"/>
          </p:nvPr>
        </p:nvSpPr>
        <p:spPr/>
        <p:txBody>
          <a:bodyPr/>
          <a:lstStyle/>
          <a:p>
            <a:endParaRPr lang="en-CA" dirty="0"/>
          </a:p>
        </p:txBody>
      </p:sp>
      <p:pic>
        <p:nvPicPr>
          <p:cNvPr id="1026" name="Picture 2" descr="C:\Users\AGibson\AppData\Local\Microsoft\Windows\INetCache\IE\J3HTN62Z\playscrip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284984"/>
            <a:ext cx="2431132" cy="2431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659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Dual-Dialogue</a:t>
            </a:r>
            <a:endParaRPr lang="en-CA" dirty="0"/>
          </a:p>
        </p:txBody>
      </p:sp>
      <p:sp>
        <p:nvSpPr>
          <p:cNvPr id="3" name="Content Placeholder 2"/>
          <p:cNvSpPr>
            <a:spLocks noGrp="1"/>
          </p:cNvSpPr>
          <p:nvPr>
            <p:ph idx="1"/>
          </p:nvPr>
        </p:nvSpPr>
        <p:spPr/>
        <p:txBody>
          <a:bodyPr>
            <a:normAutofit fontScale="70000" lnSpcReduction="20000"/>
          </a:bodyPr>
          <a:lstStyle/>
          <a:p>
            <a:pPr marL="0" indent="0">
              <a:buNone/>
            </a:pPr>
            <a:r>
              <a:rPr lang="en-CA" dirty="0" smtClean="0"/>
              <a:t>Two characters speaking at same time.</a:t>
            </a:r>
          </a:p>
          <a:p>
            <a:pPr marL="0" indent="0">
              <a:buNone/>
            </a:pPr>
            <a:endParaRPr lang="en-CA" dirty="0"/>
          </a:p>
          <a:p>
            <a:pPr marL="0" indent="0">
              <a:buNone/>
            </a:pPr>
            <a:r>
              <a:rPr lang="en-CA" dirty="0" smtClean="0"/>
              <a:t>Example:</a:t>
            </a:r>
          </a:p>
          <a:p>
            <a:pPr marL="0" indent="0">
              <a:buNone/>
            </a:pPr>
            <a:r>
              <a:rPr lang="en-CA" b="1" dirty="0" smtClean="0"/>
              <a:t>	</a:t>
            </a:r>
            <a:r>
              <a:rPr lang="en-CA" dirty="0" smtClean="0"/>
              <a:t>MIKE                             	BETH </a:t>
            </a:r>
          </a:p>
          <a:p>
            <a:pPr marL="0" indent="0">
              <a:buNone/>
            </a:pPr>
            <a:r>
              <a:rPr lang="en-CA" dirty="0" smtClean="0"/>
              <a:t>I'm singing in the rain...       Stop it please, you're going </a:t>
            </a:r>
          </a:p>
          <a:p>
            <a:pPr marL="0" indent="0">
              <a:buNone/>
            </a:pPr>
            <a:r>
              <a:rPr lang="en-CA" dirty="0" smtClean="0"/>
              <a:t>Just singing in the rain...      to make me crazy with your </a:t>
            </a:r>
          </a:p>
          <a:p>
            <a:pPr marL="0" indent="0">
              <a:buNone/>
            </a:pPr>
            <a:r>
              <a:rPr lang="en-CA" dirty="0" smtClean="0"/>
              <a:t>What a glorious feeling...       damn singing! </a:t>
            </a:r>
          </a:p>
          <a:p>
            <a:pPr marL="0" indent="0">
              <a:buNone/>
            </a:pPr>
            <a:r>
              <a:rPr lang="en-CA" dirty="0" smtClean="0"/>
              <a:t>I'm happy again.      </a:t>
            </a:r>
          </a:p>
          <a:p>
            <a:pPr marL="0" indent="0">
              <a:buNone/>
            </a:pPr>
            <a:r>
              <a:rPr lang="en-CA" dirty="0" smtClean="0"/>
              <a:t>      (humming, now)                        		VINNIE (O.S.) </a:t>
            </a:r>
          </a:p>
          <a:p>
            <a:pPr marL="0" indent="0">
              <a:buNone/>
            </a:pPr>
            <a:r>
              <a:rPr lang="en-CA" dirty="0" smtClean="0"/>
              <a:t>Hmm-</a:t>
            </a:r>
            <a:r>
              <a:rPr lang="en-CA" dirty="0" err="1" smtClean="0"/>
              <a:t>hmmmm</a:t>
            </a:r>
            <a:r>
              <a:rPr lang="en-CA" dirty="0" smtClean="0"/>
              <a:t>-hmm-hmm-hmm-hm...      Could you shut the hell up! Hmm-</a:t>
            </a:r>
            <a:r>
              <a:rPr lang="en-CA" dirty="0" err="1" smtClean="0"/>
              <a:t>hmmmm</a:t>
            </a:r>
            <a:r>
              <a:rPr lang="en-CA" dirty="0" smtClean="0"/>
              <a:t>-hmm-hmm-hmm-hm...      Some of us are trying not </a:t>
            </a:r>
            <a:r>
              <a:rPr lang="en-CA" dirty="0" smtClean="0"/>
              <a:t>Hmmm-hmmm-</a:t>
            </a:r>
            <a:r>
              <a:rPr lang="en-CA" dirty="0" err="1" smtClean="0"/>
              <a:t>hmmmm</a:t>
            </a:r>
            <a:r>
              <a:rPr lang="en-CA" dirty="0" smtClean="0"/>
              <a:t>-hmm-hmm-hmm  	</a:t>
            </a:r>
            <a:r>
              <a:rPr lang="en-CA" dirty="0" smtClean="0"/>
              <a:t>to vomit here. </a:t>
            </a:r>
          </a:p>
          <a:p>
            <a:pPr marL="0" indent="0">
              <a:buNone/>
            </a:pPr>
            <a:r>
              <a:rPr lang="en-CA" dirty="0" smtClean="0"/>
              <a:t>Hmm-</a:t>
            </a:r>
            <a:r>
              <a:rPr lang="en-CA" dirty="0" err="1" smtClean="0"/>
              <a:t>hmmmm</a:t>
            </a:r>
            <a:r>
              <a:rPr lang="en-CA" dirty="0" smtClean="0"/>
              <a:t>-hmm-hmm-hm.             </a:t>
            </a:r>
            <a:r>
              <a:rPr lang="en-CA" b="1" dirty="0" smtClean="0"/>
              <a:t>   </a:t>
            </a:r>
            <a:endParaRPr lang="en-CA" dirty="0"/>
          </a:p>
        </p:txBody>
      </p:sp>
    </p:spTree>
    <p:extLst>
      <p:ext uri="{BB962C8B-B14F-4D97-AF65-F5344CB8AC3E}">
        <p14:creationId xmlns:p14="http://schemas.microsoft.com/office/powerpoint/2010/main" val="1154672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Act Number</a:t>
            </a:r>
            <a:endParaRPr lang="en-CA" dirty="0"/>
          </a:p>
        </p:txBody>
      </p:sp>
      <p:sp>
        <p:nvSpPr>
          <p:cNvPr id="3" name="Content Placeholder 2"/>
          <p:cNvSpPr>
            <a:spLocks noGrp="1"/>
          </p:cNvSpPr>
          <p:nvPr>
            <p:ph idx="1"/>
          </p:nvPr>
        </p:nvSpPr>
        <p:spPr/>
        <p:txBody>
          <a:bodyPr/>
          <a:lstStyle/>
          <a:p>
            <a:pPr marL="0" indent="0">
              <a:buNone/>
            </a:pPr>
            <a:r>
              <a:rPr lang="en-CA" dirty="0" smtClean="0"/>
              <a:t>Used in plays and television to indicate the Act you are in.</a:t>
            </a:r>
          </a:p>
          <a:p>
            <a:pPr marL="0" indent="0">
              <a:buNone/>
            </a:pPr>
            <a:endParaRPr lang="en-CA" dirty="0"/>
          </a:p>
          <a:p>
            <a:r>
              <a:rPr lang="en-CA" dirty="0" smtClean="0"/>
              <a:t>Act Numbers look like this:</a:t>
            </a:r>
          </a:p>
          <a:p>
            <a:pPr marL="0" indent="0" algn="ctr">
              <a:buNone/>
            </a:pPr>
            <a:r>
              <a:rPr lang="en-CA" dirty="0" smtClean="0"/>
              <a:t>ACT II </a:t>
            </a:r>
          </a:p>
          <a:p>
            <a:pPr marL="0" indent="0" algn="ctr">
              <a:buNone/>
            </a:pPr>
            <a:r>
              <a:rPr lang="en-CA" dirty="0" smtClean="0"/>
              <a:t>ACT THREE </a:t>
            </a:r>
          </a:p>
          <a:p>
            <a:pPr marL="0" indent="0" algn="ctr">
              <a:buNone/>
            </a:pPr>
            <a:r>
              <a:rPr lang="en-CA" dirty="0" smtClean="0"/>
              <a:t>ACT 4</a:t>
            </a:r>
            <a:endParaRPr lang="en-CA" dirty="0"/>
          </a:p>
        </p:txBody>
      </p:sp>
    </p:spTree>
    <p:extLst>
      <p:ext uri="{BB962C8B-B14F-4D97-AF65-F5344CB8AC3E}">
        <p14:creationId xmlns:p14="http://schemas.microsoft.com/office/powerpoint/2010/main" val="2504385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Scene Number</a:t>
            </a:r>
            <a:endParaRPr lang="en-CA" dirty="0"/>
          </a:p>
        </p:txBody>
      </p:sp>
      <p:sp>
        <p:nvSpPr>
          <p:cNvPr id="3" name="Content Placeholder 2"/>
          <p:cNvSpPr>
            <a:spLocks noGrp="1"/>
          </p:cNvSpPr>
          <p:nvPr>
            <p:ph idx="1"/>
          </p:nvPr>
        </p:nvSpPr>
        <p:spPr/>
        <p:txBody>
          <a:bodyPr>
            <a:normAutofit lnSpcReduction="10000"/>
          </a:bodyPr>
          <a:lstStyle/>
          <a:p>
            <a:pPr marL="0" indent="0">
              <a:buNone/>
            </a:pPr>
            <a:r>
              <a:rPr lang="en-CA" dirty="0" smtClean="0"/>
              <a:t>Indicates what scene you are in. Used in Sitcoms and plays.</a:t>
            </a:r>
          </a:p>
          <a:p>
            <a:pPr marL="0" indent="0">
              <a:buNone/>
            </a:pPr>
            <a:endParaRPr lang="en-CA" dirty="0" smtClean="0"/>
          </a:p>
          <a:p>
            <a:r>
              <a:rPr lang="en-CA" dirty="0" smtClean="0"/>
              <a:t>Scene Numbers look like this:</a:t>
            </a:r>
          </a:p>
          <a:p>
            <a:pPr marL="0" indent="0" algn="ctr">
              <a:buNone/>
            </a:pPr>
            <a:r>
              <a:rPr lang="en-CA" dirty="0" smtClean="0"/>
              <a:t>SCENE II </a:t>
            </a:r>
          </a:p>
          <a:p>
            <a:pPr marL="0" indent="0" algn="ctr">
              <a:buNone/>
            </a:pPr>
            <a:r>
              <a:rPr lang="en-CA" dirty="0" smtClean="0"/>
              <a:t>SCENE THREE </a:t>
            </a:r>
          </a:p>
          <a:p>
            <a:pPr marL="0" indent="0" algn="ctr">
              <a:buNone/>
            </a:pPr>
            <a:r>
              <a:rPr lang="en-CA" dirty="0" smtClean="0"/>
              <a:t>SCENE 7 </a:t>
            </a:r>
          </a:p>
          <a:p>
            <a:pPr marL="0" indent="0" algn="ctr">
              <a:buNone/>
            </a:pPr>
            <a:r>
              <a:rPr lang="en-CA" dirty="0" smtClean="0"/>
              <a:t>SCENE P</a:t>
            </a:r>
            <a:endParaRPr lang="en-CA" dirty="0"/>
          </a:p>
        </p:txBody>
      </p:sp>
    </p:spTree>
    <p:extLst>
      <p:ext uri="{BB962C8B-B14F-4D97-AF65-F5344CB8AC3E}">
        <p14:creationId xmlns:p14="http://schemas.microsoft.com/office/powerpoint/2010/main" val="1605912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Cast List</a:t>
            </a:r>
            <a:endParaRPr lang="en-CA" dirty="0"/>
          </a:p>
        </p:txBody>
      </p:sp>
      <p:sp>
        <p:nvSpPr>
          <p:cNvPr id="3" name="Content Placeholder 2"/>
          <p:cNvSpPr>
            <a:spLocks noGrp="1"/>
          </p:cNvSpPr>
          <p:nvPr>
            <p:ph idx="1"/>
          </p:nvPr>
        </p:nvSpPr>
        <p:spPr/>
        <p:txBody>
          <a:bodyPr>
            <a:normAutofit fontScale="92500" lnSpcReduction="10000"/>
          </a:bodyPr>
          <a:lstStyle/>
          <a:p>
            <a:pPr marL="0" indent="0">
              <a:buNone/>
            </a:pPr>
            <a:r>
              <a:rPr lang="en-CA" dirty="0" smtClean="0"/>
              <a:t>Used to indicate which characters are present in the scene.</a:t>
            </a:r>
          </a:p>
          <a:p>
            <a:pPr marL="0" indent="0">
              <a:buNone/>
            </a:pPr>
            <a:endParaRPr lang="en-CA" dirty="0"/>
          </a:p>
          <a:p>
            <a:pPr marL="0" indent="0">
              <a:buNone/>
            </a:pPr>
            <a:r>
              <a:rPr lang="en-CA" dirty="0" smtClean="0"/>
              <a:t>Example:</a:t>
            </a:r>
          </a:p>
          <a:p>
            <a:pPr marL="0" indent="0">
              <a:buNone/>
            </a:pPr>
            <a:r>
              <a:rPr lang="en-CA" dirty="0" smtClean="0"/>
              <a:t>INT. JERRY'S APARTMENT - DAY </a:t>
            </a:r>
          </a:p>
          <a:p>
            <a:pPr marL="0" indent="0">
              <a:buNone/>
            </a:pPr>
            <a:r>
              <a:rPr lang="en-CA" dirty="0" smtClean="0"/>
              <a:t>(JERRY, ELAINE, GEORGE</a:t>
            </a:r>
            <a:r>
              <a:rPr lang="en-CA" smtClean="0"/>
              <a:t>) </a:t>
            </a:r>
          </a:p>
          <a:p>
            <a:pPr marL="0" indent="0">
              <a:buNone/>
            </a:pPr>
            <a:endParaRPr lang="en-CA" dirty="0" smtClean="0"/>
          </a:p>
          <a:p>
            <a:pPr marL="0" indent="0">
              <a:buNone/>
            </a:pPr>
            <a:r>
              <a:rPr lang="en-CA" dirty="0" smtClean="0"/>
              <a:t>SPACE - NEAR THE QUADRANGLE BORDER </a:t>
            </a:r>
          </a:p>
          <a:p>
            <a:pPr marL="0" indent="0">
              <a:buNone/>
            </a:pPr>
            <a:r>
              <a:rPr lang="en-CA" dirty="0" smtClean="0"/>
              <a:t>(DR. CONNER, MARCUS, JERRY, ELAINE, GEORGE)</a:t>
            </a:r>
            <a:endParaRPr lang="en-CA" dirty="0"/>
          </a:p>
        </p:txBody>
      </p:sp>
    </p:spTree>
    <p:extLst>
      <p:ext uri="{BB962C8B-B14F-4D97-AF65-F5344CB8AC3E}">
        <p14:creationId xmlns:p14="http://schemas.microsoft.com/office/powerpoint/2010/main" val="849070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Scene Heading</a:t>
            </a:r>
            <a:endParaRPr lang="en-CA" dirty="0"/>
          </a:p>
        </p:txBody>
      </p:sp>
      <p:sp>
        <p:nvSpPr>
          <p:cNvPr id="3" name="Content Placeholder 2"/>
          <p:cNvSpPr>
            <a:spLocks noGrp="1"/>
          </p:cNvSpPr>
          <p:nvPr>
            <p:ph idx="1"/>
          </p:nvPr>
        </p:nvSpPr>
        <p:spPr/>
        <p:txBody>
          <a:bodyPr>
            <a:normAutofit fontScale="92500" lnSpcReduction="10000"/>
          </a:bodyPr>
          <a:lstStyle/>
          <a:p>
            <a:pPr marL="0" indent="0">
              <a:buNone/>
            </a:pPr>
            <a:r>
              <a:rPr lang="en-CA" dirty="0" smtClean="0"/>
              <a:t>Tells a reader where the scene takes place.</a:t>
            </a:r>
          </a:p>
          <a:p>
            <a:pPr marL="0" indent="0">
              <a:buNone/>
            </a:pPr>
            <a:endParaRPr lang="en-CA" dirty="0"/>
          </a:p>
          <a:p>
            <a:pPr marL="0" indent="0">
              <a:buNone/>
            </a:pPr>
            <a:r>
              <a:rPr lang="en-CA" dirty="0" smtClean="0"/>
              <a:t>Examples:</a:t>
            </a:r>
          </a:p>
          <a:p>
            <a:pPr marL="0" indent="0">
              <a:buNone/>
            </a:pPr>
            <a:r>
              <a:rPr lang="en-CA" b="1" dirty="0" smtClean="0"/>
              <a:t>EXT. JIM'S HOUSE, PATIO - NIGHT</a:t>
            </a:r>
            <a:r>
              <a:rPr lang="en-CA" dirty="0" smtClean="0"/>
              <a:t> </a:t>
            </a:r>
          </a:p>
          <a:p>
            <a:pPr marL="0" indent="0">
              <a:buNone/>
            </a:pPr>
            <a:r>
              <a:rPr lang="en-CA" b="1" dirty="0" smtClean="0"/>
              <a:t>INT. CONNER AEROSPACE, CONNER'S OFFICE - ESTABLISHING</a:t>
            </a:r>
            <a:r>
              <a:rPr lang="en-CA" dirty="0" smtClean="0"/>
              <a:t> </a:t>
            </a:r>
          </a:p>
          <a:p>
            <a:pPr marL="0" indent="0">
              <a:buNone/>
            </a:pPr>
            <a:r>
              <a:rPr lang="en-CA" b="1" dirty="0" smtClean="0"/>
              <a:t>INT./EXT. WALKER FARMHOUSE, KITCHEN - CONTINUING</a:t>
            </a:r>
            <a:r>
              <a:rPr lang="en-CA" dirty="0" smtClean="0"/>
              <a:t> </a:t>
            </a:r>
          </a:p>
          <a:p>
            <a:pPr marL="0" indent="0">
              <a:buNone/>
            </a:pPr>
            <a:r>
              <a:rPr lang="en-CA" b="1" dirty="0" smtClean="0"/>
              <a:t>SPACE MISSION 6 H.Q., 1900Z - SUNLIGHT</a:t>
            </a:r>
            <a:r>
              <a:rPr lang="en-CA" dirty="0" smtClean="0"/>
              <a:t> </a:t>
            </a:r>
            <a:endParaRPr lang="en-CA" dirty="0"/>
          </a:p>
        </p:txBody>
      </p:sp>
    </p:spTree>
    <p:extLst>
      <p:ext uri="{BB962C8B-B14F-4D97-AF65-F5344CB8AC3E}">
        <p14:creationId xmlns:p14="http://schemas.microsoft.com/office/powerpoint/2010/main" val="2274469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Action</a:t>
            </a:r>
            <a:endParaRPr lang="en-CA" dirty="0"/>
          </a:p>
        </p:txBody>
      </p:sp>
      <p:sp>
        <p:nvSpPr>
          <p:cNvPr id="3" name="Content Placeholder 2"/>
          <p:cNvSpPr>
            <a:spLocks noGrp="1"/>
          </p:cNvSpPr>
          <p:nvPr>
            <p:ph idx="1"/>
          </p:nvPr>
        </p:nvSpPr>
        <p:spPr/>
        <p:txBody>
          <a:bodyPr>
            <a:normAutofit fontScale="92500" lnSpcReduction="20000"/>
          </a:bodyPr>
          <a:lstStyle/>
          <a:p>
            <a:pPr marL="0" indent="0">
              <a:buNone/>
            </a:pPr>
            <a:r>
              <a:rPr lang="en-CA" dirty="0" smtClean="0"/>
              <a:t>Tells the reader what is happening. Which of the following best depicts the action.</a:t>
            </a:r>
          </a:p>
          <a:p>
            <a:r>
              <a:rPr lang="en-CA" b="1" dirty="0" smtClean="0"/>
              <a:t>Mark walks down the hall. He looks in the bedroom and, seeing nothing, scratches his head. He continues down the hall with a curious expression on his face</a:t>
            </a:r>
            <a:r>
              <a:rPr lang="en-CA" dirty="0" smtClean="0"/>
              <a:t>. </a:t>
            </a:r>
          </a:p>
          <a:p>
            <a:r>
              <a:rPr lang="en-CA" b="1" dirty="0" smtClean="0"/>
              <a:t>Mark walks down the hall. He thinks there might be something in the bedroom, so he looks in. He wonders why he doesn't see anything and scratches his head. "Hmmm," he thinks and then continues down the hall.</a:t>
            </a:r>
            <a:r>
              <a:rPr lang="en-CA" dirty="0" smtClean="0"/>
              <a:t> </a:t>
            </a:r>
            <a:endParaRPr lang="en-CA" dirty="0"/>
          </a:p>
        </p:txBody>
      </p:sp>
    </p:spTree>
    <p:extLst>
      <p:ext uri="{BB962C8B-B14F-4D97-AF65-F5344CB8AC3E}">
        <p14:creationId xmlns:p14="http://schemas.microsoft.com/office/powerpoint/2010/main" val="3879797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Character Name</a:t>
            </a:r>
            <a:endParaRPr lang="en-CA" dirty="0"/>
          </a:p>
        </p:txBody>
      </p:sp>
      <p:sp>
        <p:nvSpPr>
          <p:cNvPr id="3" name="Content Placeholder 2"/>
          <p:cNvSpPr>
            <a:spLocks noGrp="1"/>
          </p:cNvSpPr>
          <p:nvPr>
            <p:ph idx="1"/>
          </p:nvPr>
        </p:nvSpPr>
        <p:spPr/>
        <p:txBody>
          <a:bodyPr/>
          <a:lstStyle/>
          <a:p>
            <a:pPr marL="0" indent="0">
              <a:buNone/>
            </a:pPr>
            <a:r>
              <a:rPr lang="en-CA" dirty="0" smtClean="0"/>
              <a:t>Who is talking.</a:t>
            </a:r>
          </a:p>
          <a:p>
            <a:pPr marL="0" indent="0">
              <a:buNone/>
            </a:pPr>
            <a:endParaRPr lang="en-CA" dirty="0"/>
          </a:p>
          <a:p>
            <a:pPr marL="0" indent="0">
              <a:buNone/>
            </a:pPr>
            <a:r>
              <a:rPr lang="en-CA" dirty="0" smtClean="0"/>
              <a:t>Examples</a:t>
            </a:r>
          </a:p>
          <a:p>
            <a:pPr marL="0" indent="0">
              <a:buNone/>
            </a:pPr>
            <a:r>
              <a:rPr lang="en-CA" b="1" dirty="0" smtClean="0"/>
              <a:t>	</a:t>
            </a:r>
            <a:r>
              <a:rPr lang="en-CA" dirty="0" smtClean="0"/>
              <a:t>BOB AND RHONDA </a:t>
            </a:r>
          </a:p>
          <a:p>
            <a:pPr marL="0" indent="0">
              <a:buNone/>
            </a:pPr>
            <a:r>
              <a:rPr lang="en-CA" dirty="0" smtClean="0"/>
              <a:t>Wait! Stop!</a:t>
            </a:r>
          </a:p>
          <a:p>
            <a:pPr marL="0" indent="0">
              <a:buNone/>
            </a:pPr>
            <a:r>
              <a:rPr lang="en-CA" dirty="0"/>
              <a:t>	</a:t>
            </a:r>
            <a:r>
              <a:rPr lang="en-CA" dirty="0" smtClean="0"/>
              <a:t>Martha</a:t>
            </a:r>
          </a:p>
          <a:p>
            <a:pPr marL="0" indent="0">
              <a:buNone/>
            </a:pPr>
            <a:r>
              <a:rPr lang="en-CA" dirty="0" smtClean="0"/>
              <a:t>Hello, dear</a:t>
            </a:r>
            <a:endParaRPr lang="en-CA" dirty="0"/>
          </a:p>
        </p:txBody>
      </p:sp>
    </p:spTree>
    <p:extLst>
      <p:ext uri="{BB962C8B-B14F-4D97-AF65-F5344CB8AC3E}">
        <p14:creationId xmlns:p14="http://schemas.microsoft.com/office/powerpoint/2010/main" val="831166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Dialogue</a:t>
            </a:r>
            <a:endParaRPr lang="en-CA" dirty="0"/>
          </a:p>
        </p:txBody>
      </p:sp>
      <p:sp>
        <p:nvSpPr>
          <p:cNvPr id="3" name="Content Placeholder 2"/>
          <p:cNvSpPr>
            <a:spLocks noGrp="1"/>
          </p:cNvSpPr>
          <p:nvPr>
            <p:ph idx="1"/>
          </p:nvPr>
        </p:nvSpPr>
        <p:spPr/>
        <p:txBody>
          <a:bodyPr/>
          <a:lstStyle/>
          <a:p>
            <a:pPr marL="0" indent="0">
              <a:buNone/>
            </a:pPr>
            <a:r>
              <a:rPr lang="en-CA" dirty="0" smtClean="0"/>
              <a:t>The words that we hear on screen.</a:t>
            </a:r>
          </a:p>
          <a:p>
            <a:pPr marL="0" indent="0">
              <a:buNone/>
            </a:pPr>
            <a:endParaRPr lang="en-CA" dirty="0"/>
          </a:p>
          <a:p>
            <a:pPr marL="0" indent="0">
              <a:buNone/>
            </a:pPr>
            <a:r>
              <a:rPr lang="en-CA" dirty="0" smtClean="0"/>
              <a:t>Example</a:t>
            </a:r>
          </a:p>
          <a:p>
            <a:pPr marL="0" indent="0">
              <a:buNone/>
            </a:pPr>
            <a:r>
              <a:rPr lang="en-CA" b="1" dirty="0" smtClean="0"/>
              <a:t>		BOB     </a:t>
            </a:r>
          </a:p>
          <a:p>
            <a:pPr marL="0" indent="0">
              <a:buNone/>
            </a:pPr>
            <a:r>
              <a:rPr lang="en-CA" b="1" dirty="0" smtClean="0"/>
              <a:t>	But I don't know what to say. It's not </a:t>
            </a:r>
          </a:p>
          <a:p>
            <a:pPr marL="0" indent="0">
              <a:buNone/>
            </a:pPr>
            <a:r>
              <a:rPr lang="en-CA" b="1" dirty="0"/>
              <a:t>	</a:t>
            </a:r>
            <a:r>
              <a:rPr lang="en-CA" b="1" dirty="0" smtClean="0"/>
              <a:t>like I, well, it's not like this is something</a:t>
            </a:r>
          </a:p>
          <a:p>
            <a:pPr marL="0" indent="0">
              <a:buNone/>
            </a:pPr>
            <a:r>
              <a:rPr lang="en-CA" b="1" dirty="0"/>
              <a:t>	</a:t>
            </a:r>
            <a:r>
              <a:rPr lang="en-CA" b="1" dirty="0" smtClean="0"/>
              <a:t>I enjoy.</a:t>
            </a:r>
          </a:p>
          <a:p>
            <a:pPr marL="0" indent="0">
              <a:buNone/>
            </a:pPr>
            <a:endParaRPr lang="en-CA" dirty="0"/>
          </a:p>
        </p:txBody>
      </p:sp>
    </p:spTree>
    <p:extLst>
      <p:ext uri="{BB962C8B-B14F-4D97-AF65-F5344CB8AC3E}">
        <p14:creationId xmlns:p14="http://schemas.microsoft.com/office/powerpoint/2010/main" val="652679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Extension</a:t>
            </a:r>
            <a:endParaRPr lang="en-CA" dirty="0"/>
          </a:p>
        </p:txBody>
      </p:sp>
      <p:sp>
        <p:nvSpPr>
          <p:cNvPr id="3" name="Content Placeholder 2"/>
          <p:cNvSpPr>
            <a:spLocks noGrp="1"/>
          </p:cNvSpPr>
          <p:nvPr>
            <p:ph idx="1"/>
          </p:nvPr>
        </p:nvSpPr>
        <p:spPr/>
        <p:txBody>
          <a:bodyPr>
            <a:normAutofit fontScale="92500" lnSpcReduction="20000"/>
          </a:bodyPr>
          <a:lstStyle/>
          <a:p>
            <a:pPr marL="0" indent="0">
              <a:buNone/>
            </a:pPr>
            <a:r>
              <a:rPr lang="en-CA" dirty="0" smtClean="0"/>
              <a:t>Indication about a character’s dialogue – voice over (V.O.) and off screen (O.S.).</a:t>
            </a:r>
          </a:p>
          <a:p>
            <a:pPr marL="0" indent="0">
              <a:buNone/>
            </a:pPr>
            <a:endParaRPr lang="en-CA" dirty="0"/>
          </a:p>
          <a:p>
            <a:pPr marL="0" indent="0">
              <a:buNone/>
            </a:pPr>
            <a:r>
              <a:rPr lang="en-CA" dirty="0" smtClean="0"/>
              <a:t>Example</a:t>
            </a:r>
          </a:p>
          <a:p>
            <a:pPr marL="0" indent="0">
              <a:buNone/>
            </a:pPr>
            <a:r>
              <a:rPr lang="en-CA" b="1" dirty="0" smtClean="0"/>
              <a:t>		</a:t>
            </a:r>
            <a:r>
              <a:rPr lang="en-CA" dirty="0" smtClean="0"/>
              <a:t>DR. JOSEPH (O.S.) </a:t>
            </a:r>
          </a:p>
          <a:p>
            <a:pPr marL="0" indent="0">
              <a:buNone/>
            </a:pPr>
            <a:r>
              <a:rPr lang="en-CA" dirty="0" smtClean="0"/>
              <a:t>	Hey, someone let me out of this 	freezer!           </a:t>
            </a:r>
          </a:p>
          <a:p>
            <a:pPr marL="0" indent="0">
              <a:buNone/>
            </a:pPr>
            <a:r>
              <a:rPr lang="en-CA" dirty="0"/>
              <a:t>	</a:t>
            </a:r>
            <a:r>
              <a:rPr lang="en-CA" dirty="0" smtClean="0"/>
              <a:t>	WALLY (V.O.) </a:t>
            </a:r>
          </a:p>
          <a:p>
            <a:pPr marL="0" indent="0">
              <a:buNone/>
            </a:pPr>
            <a:r>
              <a:rPr lang="en-CA" dirty="0"/>
              <a:t>	</a:t>
            </a:r>
            <a:r>
              <a:rPr lang="en-CA" dirty="0" smtClean="0"/>
              <a:t>That was when I knew... plug in the </a:t>
            </a:r>
          </a:p>
          <a:p>
            <a:pPr marL="0" indent="0">
              <a:buNone/>
            </a:pPr>
            <a:r>
              <a:rPr lang="en-CA" dirty="0"/>
              <a:t>	</a:t>
            </a:r>
            <a:r>
              <a:rPr lang="en-CA" dirty="0" smtClean="0"/>
              <a:t>freezer!</a:t>
            </a:r>
            <a:endParaRPr lang="en-CA" dirty="0"/>
          </a:p>
        </p:txBody>
      </p:sp>
    </p:spTree>
    <p:extLst>
      <p:ext uri="{BB962C8B-B14F-4D97-AF65-F5344CB8AC3E}">
        <p14:creationId xmlns:p14="http://schemas.microsoft.com/office/powerpoint/2010/main" val="2058018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Parenthetical</a:t>
            </a:r>
            <a:endParaRPr lang="en-CA" dirty="0"/>
          </a:p>
        </p:txBody>
      </p:sp>
      <p:sp>
        <p:nvSpPr>
          <p:cNvPr id="3" name="Content Placeholder 2"/>
          <p:cNvSpPr>
            <a:spLocks noGrp="1"/>
          </p:cNvSpPr>
          <p:nvPr>
            <p:ph idx="1"/>
          </p:nvPr>
        </p:nvSpPr>
        <p:spPr>
          <a:xfrm>
            <a:off x="457200" y="1600200"/>
            <a:ext cx="8229600" cy="5069160"/>
          </a:xfrm>
        </p:spPr>
        <p:txBody>
          <a:bodyPr>
            <a:normAutofit fontScale="92500" lnSpcReduction="20000"/>
          </a:bodyPr>
          <a:lstStyle/>
          <a:p>
            <a:pPr marL="0" indent="0">
              <a:buNone/>
            </a:pPr>
            <a:r>
              <a:rPr lang="en-CA" dirty="0" smtClean="0"/>
              <a:t>How the Actor reads the Dialogue.</a:t>
            </a:r>
          </a:p>
          <a:p>
            <a:pPr marL="0" indent="0">
              <a:buNone/>
            </a:pPr>
            <a:endParaRPr lang="en-CA" dirty="0"/>
          </a:p>
          <a:p>
            <a:pPr marL="0" indent="0">
              <a:buNone/>
            </a:pPr>
            <a:r>
              <a:rPr lang="en-CA" dirty="0" smtClean="0"/>
              <a:t>Example:</a:t>
            </a:r>
          </a:p>
          <a:p>
            <a:pPr marL="0" indent="0">
              <a:buNone/>
            </a:pPr>
            <a:r>
              <a:rPr lang="en-CA" b="1" dirty="0" smtClean="0"/>
              <a:t>		</a:t>
            </a:r>
            <a:r>
              <a:rPr lang="en-CA" dirty="0" smtClean="0"/>
              <a:t>BOB </a:t>
            </a:r>
            <a:endParaRPr lang="en-CA" dirty="0"/>
          </a:p>
          <a:p>
            <a:pPr marL="0" indent="0">
              <a:buNone/>
            </a:pPr>
            <a:r>
              <a:rPr lang="en-CA" dirty="0" smtClean="0"/>
              <a:t>	    (sarcastic)      </a:t>
            </a:r>
          </a:p>
          <a:p>
            <a:pPr marL="0" indent="0">
              <a:buNone/>
            </a:pPr>
            <a:r>
              <a:rPr lang="en-CA" dirty="0"/>
              <a:t>	</a:t>
            </a:r>
            <a:r>
              <a:rPr lang="en-CA" dirty="0" smtClean="0"/>
              <a:t>Of course I love you.                </a:t>
            </a:r>
          </a:p>
          <a:p>
            <a:pPr marL="0" indent="0">
              <a:buNone/>
            </a:pPr>
            <a:r>
              <a:rPr lang="en-CA" dirty="0"/>
              <a:t>	</a:t>
            </a:r>
            <a:r>
              <a:rPr lang="en-CA" dirty="0" smtClean="0"/>
              <a:t>	MARTHA           </a:t>
            </a:r>
          </a:p>
          <a:p>
            <a:pPr marL="0" indent="0">
              <a:buNone/>
            </a:pPr>
            <a:r>
              <a:rPr lang="en-CA" dirty="0"/>
              <a:t>	</a:t>
            </a:r>
            <a:r>
              <a:rPr lang="en-CA" dirty="0" smtClean="0"/>
              <a:t>    (trying not to explode)      </a:t>
            </a:r>
          </a:p>
          <a:p>
            <a:pPr marL="0" indent="0">
              <a:buNone/>
            </a:pPr>
            <a:r>
              <a:rPr lang="en-CA" dirty="0"/>
              <a:t>	</a:t>
            </a:r>
            <a:r>
              <a:rPr lang="en-CA" dirty="0" smtClean="0"/>
              <a:t>Can't you be serious for once?           </a:t>
            </a:r>
          </a:p>
          <a:p>
            <a:pPr marL="0" indent="0">
              <a:buNone/>
            </a:pPr>
            <a:r>
              <a:rPr lang="en-CA" dirty="0"/>
              <a:t>	 </a:t>
            </a:r>
            <a:r>
              <a:rPr lang="en-CA" dirty="0" smtClean="0"/>
              <a:t>   (a beat, then)      </a:t>
            </a:r>
          </a:p>
          <a:p>
            <a:pPr marL="0" indent="0">
              <a:buNone/>
            </a:pPr>
            <a:r>
              <a:rPr lang="en-CA" dirty="0"/>
              <a:t>	</a:t>
            </a:r>
            <a:r>
              <a:rPr lang="en-CA" dirty="0" smtClean="0"/>
              <a:t>Wait, who are you?</a:t>
            </a:r>
            <a:endParaRPr lang="en-CA" dirty="0"/>
          </a:p>
        </p:txBody>
      </p:sp>
    </p:spTree>
    <p:extLst>
      <p:ext uri="{BB962C8B-B14F-4D97-AF65-F5344CB8AC3E}">
        <p14:creationId xmlns:p14="http://schemas.microsoft.com/office/powerpoint/2010/main" val="815333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Transition</a:t>
            </a:r>
            <a:endParaRPr lang="en-CA" dirty="0"/>
          </a:p>
        </p:txBody>
      </p:sp>
      <p:sp>
        <p:nvSpPr>
          <p:cNvPr id="3" name="Content Placeholder 2"/>
          <p:cNvSpPr>
            <a:spLocks noGrp="1"/>
          </p:cNvSpPr>
          <p:nvPr>
            <p:ph idx="1"/>
          </p:nvPr>
        </p:nvSpPr>
        <p:spPr/>
        <p:txBody>
          <a:bodyPr/>
          <a:lstStyle/>
          <a:p>
            <a:pPr marL="0" indent="0">
              <a:buNone/>
            </a:pPr>
            <a:r>
              <a:rPr lang="en-CA" dirty="0" smtClean="0"/>
              <a:t>Moving to a different scene.</a:t>
            </a:r>
          </a:p>
          <a:p>
            <a:pPr marL="0" indent="0">
              <a:buNone/>
            </a:pPr>
            <a:endParaRPr lang="en-CA" dirty="0"/>
          </a:p>
          <a:p>
            <a:pPr marL="0" indent="0">
              <a:buNone/>
            </a:pPr>
            <a:r>
              <a:rPr lang="en-CA" dirty="0" smtClean="0"/>
              <a:t>Some common Transitions are:</a:t>
            </a:r>
          </a:p>
          <a:p>
            <a:pPr marL="0" indent="0">
              <a:buNone/>
            </a:pPr>
            <a:r>
              <a:rPr lang="en-CA" dirty="0" smtClean="0"/>
              <a:t>CUT TO: 		PAN TO: 	</a:t>
            </a:r>
          </a:p>
          <a:p>
            <a:pPr marL="0" indent="0">
              <a:buNone/>
            </a:pPr>
            <a:r>
              <a:rPr lang="en-CA" dirty="0" smtClean="0"/>
              <a:t>FADE OUT. 	MATCH CUT: </a:t>
            </a:r>
          </a:p>
          <a:p>
            <a:pPr marL="0" indent="0">
              <a:buNone/>
            </a:pPr>
            <a:r>
              <a:rPr lang="en-CA" dirty="0" smtClean="0"/>
              <a:t>PULL BACK TO REVEAL: </a:t>
            </a:r>
          </a:p>
          <a:p>
            <a:pPr marL="0" indent="0">
              <a:buNone/>
            </a:pPr>
            <a:r>
              <a:rPr lang="en-CA" dirty="0" smtClean="0"/>
              <a:t>WIPE TO: 		DISSOLVE TO: </a:t>
            </a:r>
            <a:endParaRPr lang="en-CA" dirty="0"/>
          </a:p>
        </p:txBody>
      </p:sp>
    </p:spTree>
    <p:extLst>
      <p:ext uri="{BB962C8B-B14F-4D97-AF65-F5344CB8AC3E}">
        <p14:creationId xmlns:p14="http://schemas.microsoft.com/office/powerpoint/2010/main" val="86033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Shot</a:t>
            </a:r>
            <a:endParaRPr lang="en-CA"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pPr marL="0" indent="0">
              <a:buNone/>
            </a:pPr>
            <a:r>
              <a:rPr lang="en-CA" dirty="0" smtClean="0"/>
              <a:t>Focus shifts to a particular person or object,</a:t>
            </a:r>
          </a:p>
          <a:p>
            <a:pPr marL="0" indent="0">
              <a:buNone/>
            </a:pPr>
            <a:endParaRPr lang="en-CA" dirty="0"/>
          </a:p>
          <a:p>
            <a:pPr marL="0" indent="0">
              <a:buNone/>
            </a:pPr>
            <a:r>
              <a:rPr lang="en-CA" dirty="0" smtClean="0"/>
              <a:t>Sample shots: CLOSE ON BOB'S NOSE; ANGLE ON THE RANSOM NOTE; MARK'S POV; INSERT - TIMER OF THE BOMB; BACK TO SCENE </a:t>
            </a:r>
          </a:p>
          <a:p>
            <a:pPr marL="0" indent="0">
              <a:buNone/>
            </a:pPr>
            <a:r>
              <a:rPr lang="en-CA" dirty="0" smtClean="0"/>
              <a:t>Example:</a:t>
            </a:r>
          </a:p>
          <a:p>
            <a:pPr marL="0" indent="0">
              <a:buNone/>
            </a:pPr>
            <a:r>
              <a:rPr lang="en-CA" dirty="0" smtClean="0"/>
              <a:t>  		MAN'S VOICE (V.O.)           </a:t>
            </a:r>
          </a:p>
          <a:p>
            <a:pPr marL="0" indent="0">
              <a:buNone/>
            </a:pPr>
            <a:r>
              <a:rPr lang="en-CA" dirty="0" smtClean="0"/>
              <a:t>	This tape will self-destruct in five seconds. </a:t>
            </a:r>
          </a:p>
          <a:p>
            <a:pPr marL="0" indent="0">
              <a:buNone/>
            </a:pPr>
            <a:r>
              <a:rPr lang="en-CA" dirty="0" smtClean="0"/>
              <a:t>CLOSE ON THE TAPE RECORDER </a:t>
            </a:r>
          </a:p>
          <a:p>
            <a:pPr marL="0" indent="0">
              <a:buNone/>
            </a:pPr>
            <a:r>
              <a:rPr lang="en-CA" dirty="0" smtClean="0"/>
              <a:t>The tape begins to SIZZLE and slowly smolders until it's engulfed in smoke.</a:t>
            </a:r>
            <a:endParaRPr lang="en-CA" dirty="0"/>
          </a:p>
        </p:txBody>
      </p:sp>
    </p:spTree>
    <p:extLst>
      <p:ext uri="{BB962C8B-B14F-4D97-AF65-F5344CB8AC3E}">
        <p14:creationId xmlns:p14="http://schemas.microsoft.com/office/powerpoint/2010/main" val="40044056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360</Words>
  <Application>Microsoft Office PowerPoint</Application>
  <PresentationFormat>On-screen Show (4:3)</PresentationFormat>
  <Paragraphs>103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Elements of Script Writing</vt:lpstr>
      <vt:lpstr>Scene Heading</vt:lpstr>
      <vt:lpstr>Action</vt:lpstr>
      <vt:lpstr>Character Name</vt:lpstr>
      <vt:lpstr>Dialogue</vt:lpstr>
      <vt:lpstr>Extension</vt:lpstr>
      <vt:lpstr>Parenthetical</vt:lpstr>
      <vt:lpstr>Transition</vt:lpstr>
      <vt:lpstr>Shot</vt:lpstr>
      <vt:lpstr>Dual-Dialogue</vt:lpstr>
      <vt:lpstr>Act Number</vt:lpstr>
      <vt:lpstr>Scene Number</vt:lpstr>
      <vt:lpstr>Cast List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Script Writing</dc:title>
  <dc:creator>AGibson</dc:creator>
  <cp:lastModifiedBy>AGibson</cp:lastModifiedBy>
  <cp:revision>5</cp:revision>
  <dcterms:created xsi:type="dcterms:W3CDTF">2015-09-13T22:57:20Z</dcterms:created>
  <dcterms:modified xsi:type="dcterms:W3CDTF">2015-09-13T23:40:59Z</dcterms:modified>
</cp:coreProperties>
</file>